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6" r:id="rId3"/>
    <p:sldId id="288" r:id="rId4"/>
    <p:sldId id="286" r:id="rId5"/>
    <p:sldId id="296" r:id="rId6"/>
    <p:sldId id="303" r:id="rId7"/>
    <p:sldId id="306" r:id="rId8"/>
    <p:sldId id="297" r:id="rId9"/>
    <p:sldId id="300" r:id="rId10"/>
    <p:sldId id="262" r:id="rId11"/>
    <p:sldId id="308" r:id="rId12"/>
    <p:sldId id="274" r:id="rId13"/>
    <p:sldId id="275" r:id="rId14"/>
    <p:sldId id="282" r:id="rId15"/>
    <p:sldId id="305" r:id="rId16"/>
    <p:sldId id="289" r:id="rId17"/>
    <p:sldId id="294" r:id="rId18"/>
    <p:sldId id="280" r:id="rId19"/>
    <p:sldId id="277" r:id="rId20"/>
    <p:sldId id="307" r:id="rId21"/>
    <p:sldId id="263" r:id="rId22"/>
    <p:sldId id="264" r:id="rId23"/>
    <p:sldId id="268" r:id="rId24"/>
    <p:sldId id="269" r:id="rId25"/>
    <p:sldId id="271" r:id="rId26"/>
    <p:sldId id="273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</p:showPr>
  <p:clrMru>
    <a:srgbClr val="0000FF"/>
    <a:srgbClr val="FF00FF"/>
    <a:srgbClr val="800080"/>
    <a:srgbClr val="CC00CC"/>
    <a:srgbClr val="008000"/>
    <a:srgbClr val="000099"/>
    <a:srgbClr val="E8069D"/>
    <a:srgbClr val="FF0000"/>
    <a:srgbClr val="33CC33"/>
    <a:srgbClr val="437D4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2" autoAdjust="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5871F-3D40-404B-A9B4-0131F71D5E04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8F701-7BEA-4A87-BA12-22D55AF9FE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8F701-7BEA-4A87-BA12-22D55AF9FE0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 (3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151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714356"/>
            <a:ext cx="8429684" cy="92869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МДОУ </a:t>
            </a:r>
            <a:br>
              <a:rPr lang="ru-RU" sz="3200" b="1" dirty="0" smtClean="0">
                <a:solidFill>
                  <a:schemeClr val="tx2"/>
                </a:solidFill>
              </a:rPr>
            </a:br>
            <a:r>
              <a:rPr lang="ru-RU" sz="3200" b="1" dirty="0" smtClean="0">
                <a:solidFill>
                  <a:schemeClr val="tx2"/>
                </a:solidFill>
              </a:rPr>
              <a:t>«Детский </a:t>
            </a:r>
            <a:r>
              <a:rPr lang="ru-RU" sz="2800" b="1" dirty="0" smtClean="0">
                <a:solidFill>
                  <a:schemeClr val="tx2"/>
                </a:solidFill>
              </a:rPr>
              <a:t>сад</a:t>
            </a:r>
            <a:r>
              <a:rPr lang="ru-RU" sz="3200" b="1" dirty="0" smtClean="0">
                <a:solidFill>
                  <a:schemeClr val="tx2"/>
                </a:solidFill>
              </a:rPr>
              <a:t> комбинированного вида №1»</a:t>
            </a:r>
            <a:br>
              <a:rPr lang="ru-RU" sz="3200" b="1" dirty="0" smtClean="0">
                <a:solidFill>
                  <a:schemeClr val="tx2"/>
                </a:solidFill>
              </a:rPr>
            </a:br>
            <a:r>
              <a:rPr lang="ru-RU" sz="3200" b="1" dirty="0" smtClean="0">
                <a:solidFill>
                  <a:schemeClr val="tx2"/>
                </a:solidFill>
              </a:rPr>
              <a:t>г. Свирск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785926"/>
            <a:ext cx="8286808" cy="5072074"/>
          </a:xfrm>
        </p:spPr>
        <p:txBody>
          <a:bodyPr>
            <a:normAutofit fontScale="40000" lnSpcReduction="20000"/>
          </a:bodyPr>
          <a:lstStyle/>
          <a:p>
            <a:r>
              <a:rPr lang="ru-RU" sz="11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Социальная адаптация детей с ОВЗ в условиях логопедической группы ДОУ</a:t>
            </a:r>
          </a:p>
          <a:p>
            <a:endParaRPr lang="ru-RU" sz="48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8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8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6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</a:p>
          <a:p>
            <a:pPr algn="r"/>
            <a:endParaRPr lang="ru-RU" sz="6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6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Подготовила: учитель – логопед</a:t>
            </a:r>
          </a:p>
          <a:p>
            <a:pPr algn="r"/>
            <a:r>
              <a:rPr lang="ru-RU" sz="6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Бушкина Татьяна Николаевна  </a:t>
            </a:r>
          </a:p>
          <a:p>
            <a:r>
              <a:rPr lang="ru-RU" sz="6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r>
              <a:rPr lang="ru-RU" sz="6000" dirty="0" smtClean="0">
                <a:solidFill>
                  <a:schemeClr val="tx1"/>
                </a:solidFill>
              </a:rPr>
              <a:t>                       </a:t>
            </a:r>
            <a:r>
              <a:rPr lang="ru-RU" sz="6000" b="1" dirty="0" smtClean="0">
                <a:solidFill>
                  <a:srgbClr val="0000FF"/>
                </a:solidFill>
              </a:rPr>
              <a:t>2016г.</a:t>
            </a:r>
          </a:p>
        </p:txBody>
      </p:sp>
      <p:pic>
        <p:nvPicPr>
          <p:cNvPr id="5" name="Рисунок 4" descr="1401725564175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500013" y="3696876"/>
            <a:ext cx="3643359" cy="2732520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5784" y="0"/>
            <a:ext cx="9429784" cy="68675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285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Друг </a:t>
            </a:r>
            <a:r>
              <a:rPr lang="ru-RU" b="1" i="1" dirty="0" smtClean="0">
                <a:solidFill>
                  <a:srgbClr val="800080"/>
                </a:solidFill>
              </a:rPr>
              <a:t>всегда </a:t>
            </a:r>
            <a:r>
              <a:rPr lang="ru-RU" b="1" i="1" dirty="0" smtClean="0">
                <a:solidFill>
                  <a:srgbClr val="C00000"/>
                </a:solidFill>
              </a:rPr>
              <a:t>помо</a:t>
            </a:r>
            <a:r>
              <a:rPr lang="ru-RU" b="1" i="1" dirty="0" smtClean="0">
                <a:solidFill>
                  <a:srgbClr val="800080"/>
                </a:solidFill>
              </a:rPr>
              <a:t>жет!</a:t>
            </a:r>
            <a:br>
              <a:rPr lang="ru-RU" b="1" i="1" dirty="0" smtClean="0">
                <a:solidFill>
                  <a:srgbClr val="80008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Д</a:t>
            </a:r>
            <a:r>
              <a:rPr lang="ru-RU" sz="3100" b="1" i="1" dirty="0" smtClean="0">
                <a:solidFill>
                  <a:srgbClr val="C00000"/>
                </a:solidFill>
              </a:rPr>
              <a:t>еятельность</a:t>
            </a:r>
            <a:r>
              <a:rPr lang="ru-RU" sz="2800" b="1" i="1" dirty="0" smtClean="0">
                <a:solidFill>
                  <a:srgbClr val="C00000"/>
                </a:solidFill>
              </a:rPr>
              <a:t> парами учит детей с сохранным интеллектом  деликатности, способности чувствовать  трудность и потребность более слабого, терпимость, способность помочь.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А в ребёнка с ОВЗ вселяет уверенность</a:t>
            </a:r>
            <a:r>
              <a:rPr lang="ru-RU" sz="2800" b="1" i="1" dirty="0" smtClean="0">
                <a:solidFill>
                  <a:srgbClr val="800080"/>
                </a:solidFill>
              </a:rPr>
              <a:t>!</a:t>
            </a:r>
            <a:endParaRPr lang="ru-RU" b="1" i="1" dirty="0">
              <a:solidFill>
                <a:srgbClr val="800080"/>
              </a:solidFill>
            </a:endParaRPr>
          </a:p>
        </p:txBody>
      </p:sp>
      <p:pic>
        <p:nvPicPr>
          <p:cNvPr id="5" name="Рисунок 4" descr="SDC1525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 rot="5400000">
            <a:off x="3131203" y="3941103"/>
            <a:ext cx="2714644" cy="211906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SDC1625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5715008" y="3000372"/>
            <a:ext cx="3214710" cy="241103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SDC17617 (2)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tretch>
            <a:fillRect/>
          </a:stretch>
        </p:blipFill>
        <p:spPr>
          <a:xfrm>
            <a:off x="0" y="4071942"/>
            <a:ext cx="3143272" cy="2273259"/>
          </a:xfrm>
          <a:prstGeom prst="roundRect">
            <a:avLst/>
          </a:prstGeom>
          <a:ln w="76200">
            <a:solidFill>
              <a:srgbClr val="CC00CC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 (3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035"/>
            <a:ext cx="9144000" cy="68670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Звёз</a:t>
            </a:r>
            <a:r>
              <a:rPr lang="ru-RU" sz="5400" b="1" i="1" dirty="0" smtClean="0">
                <a:solidFill>
                  <a:srgbClr val="FFC000"/>
                </a:solidFill>
              </a:rPr>
              <a:t>дн</a:t>
            </a:r>
            <a:r>
              <a:rPr lang="ru-RU" sz="5400" b="1" i="1" dirty="0" smtClean="0">
                <a:solidFill>
                  <a:srgbClr val="008000"/>
                </a:solidFill>
              </a:rPr>
              <a:t>ый</a:t>
            </a:r>
            <a:r>
              <a:rPr lang="ru-RU" sz="54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i="1" dirty="0" smtClean="0">
                <a:solidFill>
                  <a:srgbClr val="0000FF"/>
                </a:solidFill>
              </a:rPr>
              <a:t>час!</a:t>
            </a:r>
            <a:endParaRPr lang="ru-RU" sz="5400" b="1" i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SDC16284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285720" y="1571612"/>
            <a:ext cx="3143272" cy="2055886"/>
          </a:xfrm>
          <a:prstGeom prst="roundRect">
            <a:avLst/>
          </a:prstGeom>
          <a:noFill/>
          <a:ln w="76200" algn="in">
            <a:solidFill>
              <a:srgbClr val="E8069D"/>
            </a:solidFill>
            <a:miter lim="800000"/>
            <a:headEnd/>
            <a:tailEnd/>
          </a:ln>
          <a:effectLst/>
        </p:spPr>
      </p:pic>
      <p:pic>
        <p:nvPicPr>
          <p:cNvPr id="7" name="Рисунок 6" descr="SDC1626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5643570" y="1571612"/>
            <a:ext cx="3143272" cy="2214578"/>
          </a:xfrm>
          <a:prstGeom prst="roundRect">
            <a:avLst/>
          </a:prstGeom>
          <a:ln w="76200">
            <a:solidFill>
              <a:srgbClr val="E8069D"/>
            </a:solidFill>
          </a:ln>
        </p:spPr>
      </p:pic>
      <p:pic>
        <p:nvPicPr>
          <p:cNvPr id="11" name="Рисунок 10" descr="SDC16279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357157" y="4214818"/>
            <a:ext cx="3143273" cy="2143116"/>
          </a:xfrm>
          <a:prstGeom prst="roundRect">
            <a:avLst/>
          </a:prstGeom>
          <a:ln w="76200">
            <a:solidFill>
              <a:srgbClr val="E8069D"/>
            </a:solidFill>
          </a:ln>
        </p:spPr>
      </p:pic>
      <p:pic>
        <p:nvPicPr>
          <p:cNvPr id="8" name="Рисунок 7" descr="SDC162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3570" y="4286256"/>
            <a:ext cx="3143240" cy="2071702"/>
          </a:xfrm>
          <a:prstGeom prst="roundRect">
            <a:avLst/>
          </a:prstGeom>
          <a:ln w="76200">
            <a:solidFill>
              <a:srgbClr val="E8069D"/>
            </a:solidFill>
          </a:ln>
        </p:spPr>
      </p:pic>
      <p:pic>
        <p:nvPicPr>
          <p:cNvPr id="3" name="Picture 2" descr="SDC16289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lum contrast="40000"/>
          </a:blip>
          <a:srcRect/>
          <a:stretch>
            <a:fillRect/>
          </a:stretch>
        </p:blipFill>
        <p:spPr bwMode="auto">
          <a:xfrm>
            <a:off x="2928926" y="2571744"/>
            <a:ext cx="3176614" cy="2214578"/>
          </a:xfrm>
          <a:prstGeom prst="roundRect">
            <a:avLst/>
          </a:prstGeom>
          <a:noFill/>
          <a:ln w="76200" algn="in">
            <a:solidFill>
              <a:srgbClr val="E8069D"/>
            </a:solidFill>
            <a:miter lim="800000"/>
            <a:headEnd/>
            <a:tailEnd/>
          </a:ln>
          <a:effectLst/>
        </p:spPr>
      </p:pic>
      <p:sp>
        <p:nvSpPr>
          <p:cNvPr id="4" name="AutoShape 2"/>
          <p:cNvSpPr>
            <a:spLocks noChangeArrowheads="1"/>
          </p:cNvSpPr>
          <p:nvPr/>
        </p:nvSpPr>
        <p:spPr bwMode="auto">
          <a:xfrm rot="-733119">
            <a:off x="3705069" y="5255366"/>
            <a:ext cx="1692275" cy="1439863"/>
          </a:xfrm>
          <a:prstGeom prst="star4">
            <a:avLst>
              <a:gd name="adj" fmla="val 12500"/>
            </a:avLst>
          </a:prstGeom>
          <a:solidFill>
            <a:srgbClr val="FFCC00">
              <a:alpha val="63000"/>
            </a:srgbClr>
          </a:solidFill>
          <a:ln w="9525" algn="in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 rot="-733119">
            <a:off x="3562193" y="1091441"/>
            <a:ext cx="1692275" cy="1439863"/>
          </a:xfrm>
          <a:prstGeom prst="star4">
            <a:avLst>
              <a:gd name="adj" fmla="val 12500"/>
            </a:avLst>
          </a:prstGeom>
          <a:solidFill>
            <a:srgbClr val="FFCC00">
              <a:alpha val="63000"/>
            </a:srgbClr>
          </a:solidFill>
          <a:ln w="9525" algn="in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 rot="-733119">
            <a:off x="6919779" y="162771"/>
            <a:ext cx="1692275" cy="1439863"/>
          </a:xfrm>
          <a:prstGeom prst="star4">
            <a:avLst>
              <a:gd name="adj" fmla="val 12500"/>
            </a:avLst>
          </a:prstGeom>
          <a:solidFill>
            <a:srgbClr val="FFCC00">
              <a:alpha val="63000"/>
            </a:srgbClr>
          </a:solidFill>
          <a:ln w="9525" algn="in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 rot="-733119">
            <a:off x="490360" y="162770"/>
            <a:ext cx="1692275" cy="1439863"/>
          </a:xfrm>
          <a:prstGeom prst="star4">
            <a:avLst>
              <a:gd name="adj" fmla="val 12500"/>
            </a:avLst>
          </a:prstGeom>
          <a:solidFill>
            <a:srgbClr val="FFCC00">
              <a:alpha val="63000"/>
            </a:srgbClr>
          </a:solidFill>
          <a:ln w="9525" algn="in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6535" y="0"/>
            <a:ext cx="9240535" cy="70723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643182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Игра</a:t>
            </a:r>
            <a:r>
              <a:rPr lang="ru-RU" sz="5400" b="1" i="1" dirty="0" smtClean="0">
                <a:solidFill>
                  <a:srgbClr val="92D050"/>
                </a:solidFill>
              </a:rPr>
              <a:t> важнее</a:t>
            </a:r>
            <a:r>
              <a:rPr lang="ru-RU" sz="5400" b="1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5400" b="1" i="1" dirty="0" smtClean="0">
                <a:solidFill>
                  <a:srgbClr val="FF0000"/>
                </a:solidFill>
              </a:rPr>
              <a:t>чем</a:t>
            </a:r>
            <a:r>
              <a:rPr lang="ru-RU" sz="54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i="1" dirty="0" smtClean="0">
                <a:solidFill>
                  <a:srgbClr val="C00000"/>
                </a:solidFill>
              </a:rPr>
              <a:t>з</a:t>
            </a:r>
            <a:r>
              <a:rPr lang="ru-RU" sz="5400" b="1" i="1" dirty="0" smtClean="0">
                <a:solidFill>
                  <a:srgbClr val="0000FF"/>
                </a:solidFill>
              </a:rPr>
              <a:t>а</a:t>
            </a:r>
            <a:r>
              <a:rPr lang="ru-RU" sz="5400" b="1" i="1" dirty="0" smtClean="0">
                <a:solidFill>
                  <a:srgbClr val="FFC000"/>
                </a:solidFill>
              </a:rPr>
              <a:t>н</a:t>
            </a:r>
            <a:r>
              <a:rPr lang="ru-RU" sz="5400" b="1" i="1" dirty="0" smtClean="0">
                <a:solidFill>
                  <a:srgbClr val="FF0000"/>
                </a:solidFill>
              </a:rPr>
              <a:t>я</a:t>
            </a:r>
            <a:r>
              <a:rPr lang="ru-RU" sz="5400" b="1" i="1" dirty="0" smtClean="0">
                <a:solidFill>
                  <a:srgbClr val="008000"/>
                </a:solidFill>
              </a:rPr>
              <a:t>т</a:t>
            </a:r>
            <a:r>
              <a:rPr lang="ru-RU" sz="5400" b="1" i="1" dirty="0" smtClean="0">
                <a:solidFill>
                  <a:srgbClr val="0000FF"/>
                </a:solidFill>
              </a:rPr>
              <a:t>и</a:t>
            </a:r>
            <a:r>
              <a:rPr lang="ru-RU" sz="5400" b="1" i="1" dirty="0" smtClean="0">
                <a:solidFill>
                  <a:schemeClr val="accent2">
                    <a:lumMod val="75000"/>
                  </a:schemeClr>
                </a:solidFill>
              </a:rPr>
              <a:t>я</a:t>
            </a:r>
            <a:endParaRPr lang="ru-RU" sz="5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Рисунок 10" descr="SDC1760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 rot="5400000">
            <a:off x="6201717" y="2442226"/>
            <a:ext cx="3150315" cy="2266346"/>
          </a:xfrm>
          <a:prstGeom prst="roundRect">
            <a:avLst/>
          </a:prstGeom>
          <a:ln w="76200">
            <a:solidFill>
              <a:srgbClr val="000099"/>
            </a:solidFill>
          </a:ln>
        </p:spPr>
      </p:pic>
      <p:pic>
        <p:nvPicPr>
          <p:cNvPr id="8" name="Рисунок 7" descr="SDC17872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tretch>
            <a:fillRect/>
          </a:stretch>
        </p:blipFill>
        <p:spPr>
          <a:xfrm>
            <a:off x="4071934" y="4786298"/>
            <a:ext cx="2934911" cy="2071702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9" name="Рисунок 8" descr="2016-02-25 11.24.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857364"/>
            <a:ext cx="2738456" cy="2053842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7" name="Рисунок 6" descr="SDC17605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2143108" y="3143248"/>
            <a:ext cx="2881331" cy="2000264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58282" cy="70722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928670"/>
            <a:ext cx="8858280" cy="4572032"/>
          </a:xfrm>
        </p:spPr>
        <p:txBody>
          <a:bodyPr>
            <a:normAutofit fontScale="90000"/>
          </a:bodyPr>
          <a:lstStyle/>
          <a:p>
            <a:pPr marL="630238" indent="-630238" algn="l"/>
            <a:r>
              <a:rPr lang="ru-RU" sz="5300" b="1" i="1" dirty="0" smtClean="0">
                <a:solidFill>
                  <a:srgbClr val="C00000"/>
                </a:solidFill>
              </a:rPr>
              <a:t>             Теат</a:t>
            </a:r>
            <a:r>
              <a:rPr lang="ru-RU" sz="5300" b="1" i="1" dirty="0" smtClean="0">
                <a:solidFill>
                  <a:srgbClr val="0000FF"/>
                </a:solidFill>
              </a:rPr>
              <a:t>рали</a:t>
            </a:r>
            <a:r>
              <a:rPr lang="ru-RU" sz="5300" b="1" i="1" dirty="0" smtClean="0">
                <a:solidFill>
                  <a:srgbClr val="437D4E"/>
                </a:solidFill>
              </a:rPr>
              <a:t>зован</a:t>
            </a:r>
            <a:r>
              <a:rPr lang="ru-RU" sz="5300" b="1" i="1" dirty="0" smtClean="0">
                <a:solidFill>
                  <a:srgbClr val="C00000"/>
                </a:solidFill>
              </a:rPr>
              <a:t>ная                          </a:t>
            </a:r>
            <a:r>
              <a:rPr lang="ru-RU" sz="5300" b="1" i="1" dirty="0" smtClean="0">
                <a:solidFill>
                  <a:srgbClr val="000099"/>
                </a:solidFill>
              </a:rPr>
              <a:t>деят</a:t>
            </a:r>
            <a:r>
              <a:rPr lang="ru-RU" sz="5300" b="1" i="1" dirty="0" smtClean="0">
                <a:solidFill>
                  <a:srgbClr val="C00000"/>
                </a:solidFill>
              </a:rPr>
              <a:t>ельн</a:t>
            </a:r>
            <a:r>
              <a:rPr lang="ru-RU" sz="5300" b="1" i="1" dirty="0" smtClean="0">
                <a:solidFill>
                  <a:srgbClr val="008000"/>
                </a:solidFill>
              </a:rPr>
              <a:t>ость</a:t>
            </a:r>
            <a:r>
              <a:rPr lang="ru-RU" sz="5300" b="1" i="1" dirty="0" smtClean="0">
                <a:solidFill>
                  <a:srgbClr val="C00000"/>
                </a:solidFill>
              </a:rPr>
              <a:t> </a:t>
            </a:r>
            <a:r>
              <a:rPr lang="ru-RU" sz="5300" b="1" i="1" dirty="0" smtClean="0">
                <a:solidFill>
                  <a:srgbClr val="000099"/>
                </a:solidFill>
              </a:rPr>
              <a:t>разв</a:t>
            </a:r>
            <a:r>
              <a:rPr lang="ru-RU" sz="5300" b="1" i="1" dirty="0" smtClean="0">
                <a:solidFill>
                  <a:srgbClr val="C00000"/>
                </a:solidFill>
              </a:rPr>
              <a:t>ива</a:t>
            </a:r>
            <a:r>
              <a:rPr lang="ru-RU" sz="5300" b="1" i="1" dirty="0" smtClean="0">
                <a:solidFill>
                  <a:srgbClr val="437D4E"/>
                </a:solidFill>
              </a:rPr>
              <a:t>ет</a:t>
            </a:r>
            <a:r>
              <a:rPr lang="ru-RU" sz="5300" b="1" i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3600" b="1" dirty="0" smtClean="0">
                <a:solidFill>
                  <a:srgbClr val="C00000"/>
                </a:solidFill>
              </a:rPr>
              <a:t>-речь детей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-коммуникативные навыки;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-интерес к другим детям;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-эмоциональную сферу;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-активность детей;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-психические процессы.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SDC1745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5929290" y="2285992"/>
            <a:ext cx="3214710" cy="428628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41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14942" y="1142984"/>
            <a:ext cx="6429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SDC1763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571472" y="642918"/>
            <a:ext cx="4286248" cy="3214686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8" name="Рисунок 7" descr="SDC1763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4214810" y="3214686"/>
            <a:ext cx="4500594" cy="3074663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2" name="Рисунок 11" descr="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3" y="4643446"/>
            <a:ext cx="1785950" cy="1368280"/>
          </a:xfrm>
          <a:prstGeom prst="round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13" name="Рисунок 12" descr="csm_image020_0c93834e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7" y="857232"/>
            <a:ext cx="1857388" cy="1428760"/>
          </a:xfrm>
          <a:prstGeom prst="roundRect">
            <a:avLst/>
          </a:prstGeom>
          <a:ln w="57150">
            <a:solidFill>
              <a:srgbClr val="00B05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1" cy="68675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2858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</a:rPr>
              <a:t>Музы</a:t>
            </a:r>
            <a:r>
              <a:rPr lang="ru-RU" sz="4800" b="1" i="1" dirty="0" smtClean="0">
                <a:solidFill>
                  <a:srgbClr val="0000FF"/>
                </a:solidFill>
              </a:rPr>
              <a:t>каль</a:t>
            </a:r>
            <a:r>
              <a:rPr lang="ru-RU" sz="4800" b="1" i="1" dirty="0" smtClean="0">
                <a:solidFill>
                  <a:srgbClr val="33CC33"/>
                </a:solidFill>
              </a:rPr>
              <a:t>ная </a:t>
            </a:r>
            <a:r>
              <a:rPr lang="ru-RU" sz="4800" b="1" i="1" dirty="0" smtClean="0">
                <a:solidFill>
                  <a:srgbClr val="C00000"/>
                </a:solidFill>
              </a:rPr>
              <a:t>деят</a:t>
            </a:r>
            <a:r>
              <a:rPr lang="ru-RU" sz="4800" b="1" i="1" dirty="0" smtClean="0">
                <a:solidFill>
                  <a:srgbClr val="0000FF"/>
                </a:solidFill>
              </a:rPr>
              <a:t>ельн</a:t>
            </a:r>
            <a:r>
              <a:rPr lang="ru-RU" sz="4800" b="1" i="1" dirty="0" smtClean="0">
                <a:solidFill>
                  <a:srgbClr val="008000"/>
                </a:solidFill>
              </a:rPr>
              <a:t>ость</a:t>
            </a:r>
            <a:r>
              <a:rPr lang="ru-RU" sz="2700" b="1" i="1" dirty="0" smtClean="0">
                <a:solidFill>
                  <a:srgbClr val="008000"/>
                </a:solidFill>
              </a:rPr>
              <a:t/>
            </a:r>
            <a:br>
              <a:rPr lang="ru-RU" sz="2700" b="1" i="1" dirty="0" smtClean="0">
                <a:solidFill>
                  <a:srgbClr val="008000"/>
                </a:solidFill>
              </a:rPr>
            </a:br>
            <a:r>
              <a:rPr lang="ru-RU" sz="2700" b="1" i="1" dirty="0" smtClean="0">
                <a:solidFill>
                  <a:srgbClr val="C00000"/>
                </a:solidFill>
              </a:rPr>
              <a:t>-вызывает у ребёнка положительные эмоции;</a:t>
            </a:r>
            <a:br>
              <a:rPr lang="ru-RU" sz="2700" b="1" i="1" dirty="0" smtClean="0">
                <a:solidFill>
                  <a:srgbClr val="C00000"/>
                </a:solidFill>
              </a:rPr>
            </a:br>
            <a:r>
              <a:rPr lang="ru-RU" sz="2700" b="1" i="1" dirty="0" smtClean="0">
                <a:solidFill>
                  <a:srgbClr val="C00000"/>
                </a:solidFill>
              </a:rPr>
              <a:t>-развивает творческие способности;</a:t>
            </a:r>
            <a:br>
              <a:rPr lang="ru-RU" sz="2700" b="1" i="1" dirty="0" smtClean="0">
                <a:solidFill>
                  <a:srgbClr val="C00000"/>
                </a:solidFill>
              </a:rPr>
            </a:br>
            <a:r>
              <a:rPr lang="ru-RU" sz="2700" b="1" i="1" dirty="0" smtClean="0">
                <a:solidFill>
                  <a:srgbClr val="C00000"/>
                </a:solidFill>
              </a:rPr>
              <a:t>-создаёт успокаивающее воздействие на организм;</a:t>
            </a:r>
            <a:br>
              <a:rPr lang="ru-RU" sz="2700" b="1" i="1" dirty="0" smtClean="0">
                <a:solidFill>
                  <a:srgbClr val="C00000"/>
                </a:solidFill>
              </a:rPr>
            </a:br>
            <a:r>
              <a:rPr lang="ru-RU" sz="2700" b="1" i="1" dirty="0" smtClean="0">
                <a:solidFill>
                  <a:srgbClr val="C00000"/>
                </a:solidFill>
              </a:rPr>
              <a:t>-формирует коммуникативные функций  во взаимодействии с другими детьми</a:t>
            </a:r>
            <a:endParaRPr lang="ru-RU" sz="2700" dirty="0"/>
          </a:p>
        </p:txBody>
      </p:sp>
      <p:pic>
        <p:nvPicPr>
          <p:cNvPr id="5" name="Рисунок 4" descr="SDC1568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3428992" y="2928934"/>
            <a:ext cx="2428892" cy="3357562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6" name="Рисунок 5" descr="SDC17404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tretch>
            <a:fillRect/>
          </a:stretch>
        </p:blipFill>
        <p:spPr>
          <a:xfrm>
            <a:off x="6072198" y="4143380"/>
            <a:ext cx="2866481" cy="2143140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7" name="Рисунок 6" descr="14146630793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071942"/>
            <a:ext cx="2952771" cy="2214578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786842" cy="2071678"/>
          </a:xfrm>
        </p:spPr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</a:rPr>
              <a:t>Психо</a:t>
            </a:r>
            <a:r>
              <a:rPr lang="ru-RU" sz="5400" b="1" i="1" dirty="0" smtClean="0">
                <a:solidFill>
                  <a:srgbClr val="FF0000"/>
                </a:solidFill>
              </a:rPr>
              <a:t>логи</a:t>
            </a:r>
            <a:r>
              <a:rPr lang="ru-RU" sz="5400" b="1" i="1" dirty="0" smtClean="0">
                <a:solidFill>
                  <a:srgbClr val="FFC000"/>
                </a:solidFill>
              </a:rPr>
              <a:t>ческ</a:t>
            </a:r>
            <a:r>
              <a:rPr lang="ru-RU" sz="5400" b="1" i="1" dirty="0" smtClean="0">
                <a:solidFill>
                  <a:srgbClr val="FF0000"/>
                </a:solidFill>
              </a:rPr>
              <a:t>ая </a:t>
            </a:r>
            <a:r>
              <a:rPr lang="ru-RU" sz="5400" b="1" i="1" dirty="0" smtClean="0">
                <a:solidFill>
                  <a:srgbClr val="0000FF"/>
                </a:solidFill>
              </a:rPr>
              <a:t>пом</a:t>
            </a:r>
            <a:r>
              <a:rPr lang="ru-RU" sz="5400" b="1" i="1" dirty="0" smtClean="0">
                <a:solidFill>
                  <a:srgbClr val="FF0000"/>
                </a:solidFill>
              </a:rPr>
              <a:t>ощь</a:t>
            </a:r>
            <a:br>
              <a:rPr lang="ru-RU" sz="54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Даже самый опытный воспитатель или логопед не заменит психолога. Его роль в социальной адаптации детей огромна</a:t>
            </a:r>
            <a:r>
              <a:rPr lang="ru-RU" sz="2800" b="1" i="1" dirty="0" smtClean="0">
                <a:solidFill>
                  <a:srgbClr val="FF0000"/>
                </a:solidFill>
              </a:rPr>
              <a:t>.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SDC1759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2857488" y="2571744"/>
            <a:ext cx="3239106" cy="2656065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5" name="Рисунок 4" descr="SDC175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357223" y="2786059"/>
            <a:ext cx="3643339" cy="2357454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7" name="Рисунок 6" descr="SDC17600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 rot="5400000">
            <a:off x="5773337" y="2584853"/>
            <a:ext cx="3669556" cy="2643206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 (3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1768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929718" cy="4572032"/>
          </a:xfrm>
        </p:spPr>
        <p:txBody>
          <a:bodyPr>
            <a:normAutofit fontScale="90000"/>
          </a:bodyPr>
          <a:lstStyle/>
          <a:p>
            <a:pPr algn="l"/>
            <a:r>
              <a:rPr lang="ru-RU" sz="5400" b="1" i="1" dirty="0" smtClean="0">
                <a:solidFill>
                  <a:srgbClr val="0000FF"/>
                </a:solidFill>
              </a:rPr>
              <a:t>         Физиче</a:t>
            </a:r>
            <a:r>
              <a:rPr lang="ru-RU" sz="5400" b="1" i="1" dirty="0" smtClean="0">
                <a:solidFill>
                  <a:srgbClr val="C00000"/>
                </a:solidFill>
              </a:rPr>
              <a:t>ская</a:t>
            </a:r>
            <a:r>
              <a:rPr lang="ru-RU" sz="5400" b="1" i="1" dirty="0" smtClean="0"/>
              <a:t> </a:t>
            </a:r>
            <a:r>
              <a:rPr lang="ru-RU" sz="5400" b="1" i="1" dirty="0" smtClean="0">
                <a:solidFill>
                  <a:srgbClr val="FF0000"/>
                </a:solidFill>
              </a:rPr>
              <a:t>куль</a:t>
            </a:r>
            <a:r>
              <a:rPr lang="ru-RU" sz="5400" b="1" i="1" dirty="0" smtClean="0">
                <a:solidFill>
                  <a:srgbClr val="660033"/>
                </a:solidFill>
              </a:rPr>
              <a:t>тура</a:t>
            </a:r>
            <a:r>
              <a:rPr lang="ru-RU" b="1" i="1" dirty="0" smtClean="0">
                <a:solidFill>
                  <a:srgbClr val="660033"/>
                </a:solidFill>
              </a:rPr>
              <a:t/>
            </a:r>
            <a:br>
              <a:rPr lang="ru-RU" b="1" i="1" dirty="0" smtClean="0">
                <a:solidFill>
                  <a:srgbClr val="660033"/>
                </a:solidFill>
              </a:rPr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</a:rPr>
              <a:t>Инструктор по физической культуре:</a:t>
            </a:r>
            <a:br>
              <a:rPr lang="ru-RU" sz="31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</a:rPr>
              <a:t>-осуществляет укрепление здоровья детей;</a:t>
            </a:r>
            <a:br>
              <a:rPr lang="ru-RU" sz="31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</a:rPr>
              <a:t>-совершенствует психомоторные  функции;                                    -вселяет в душу ребёнка уверенность                                   в свои силы.</a:t>
            </a:r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b="1" i="1" dirty="0">
              <a:solidFill>
                <a:srgbClr val="660033"/>
              </a:solidFill>
            </a:endParaRPr>
          </a:p>
        </p:txBody>
      </p:sp>
      <p:pic>
        <p:nvPicPr>
          <p:cNvPr id="5" name="Рисунок 4" descr="SDC176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726882" y="3059904"/>
            <a:ext cx="3905277" cy="2928958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6" name="Рисунок 5" descr="SDC176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500438"/>
            <a:ext cx="3929090" cy="2786106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1228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144164" y="1785926"/>
            <a:ext cx="80763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.</a:t>
            </a:r>
            <a:r>
              <a:rPr lang="ru-RU" sz="18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40535" cy="68138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2082792"/>
          </a:xfrm>
        </p:spPr>
        <p:txBody>
          <a:bodyPr>
            <a:normAutofit fontScale="90000"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Копи</a:t>
            </a:r>
            <a:r>
              <a:rPr lang="ru-RU" sz="6000" b="1" i="1" dirty="0" smtClean="0">
                <a:solidFill>
                  <a:srgbClr val="0000FF"/>
                </a:solidFill>
              </a:rPr>
              <a:t>лка</a:t>
            </a:r>
            <a:r>
              <a:rPr lang="ru-RU" sz="6000" b="1" i="1" dirty="0" smtClean="0">
                <a:solidFill>
                  <a:srgbClr val="FF0000"/>
                </a:solidFill>
              </a:rPr>
              <a:t> усп</a:t>
            </a:r>
            <a:r>
              <a:rPr lang="ru-RU" sz="6000" b="1" i="1" dirty="0" smtClean="0">
                <a:solidFill>
                  <a:srgbClr val="0000FF"/>
                </a:solidFill>
              </a:rPr>
              <a:t>ехов</a:t>
            </a:r>
            <a:r>
              <a:rPr lang="ru-RU" sz="6000" b="1" i="1" dirty="0" smtClean="0">
                <a:solidFill>
                  <a:srgbClr val="FF0000"/>
                </a:solidFill>
              </a:rPr>
              <a:t/>
            </a:r>
            <a:br>
              <a:rPr lang="ru-RU" sz="60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Дети любят, когда их хвалят, а дети с нарушениями в развитии особенно. В нашей группе оцениваются даже минимальные успехи.</a:t>
            </a:r>
            <a:endParaRPr lang="ru-RU" sz="31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SDC17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58119" y="2170717"/>
            <a:ext cx="1841152" cy="1500198"/>
          </a:xfrm>
          <a:prstGeom prst="round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6" name="Рисунок 5" descr="SDC17754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 t="4761" r="5556"/>
          <a:stretch>
            <a:fillRect/>
          </a:stretch>
        </p:blipFill>
        <p:spPr>
          <a:xfrm rot="5785019">
            <a:off x="1547988" y="3718735"/>
            <a:ext cx="2914670" cy="2158100"/>
          </a:xfrm>
          <a:prstGeom prst="round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3075" name="Picture 3" descr="F:\Бушкина  конференция фото\SDC17755.JPG"/>
          <p:cNvPicPr>
            <a:picLocks noChangeAspect="1" noChangeArrowheads="1"/>
          </p:cNvPicPr>
          <p:nvPr/>
        </p:nvPicPr>
        <p:blipFill>
          <a:blip r:embed="rId5" cstate="print"/>
          <a:srcRect l="885" t="2069" r="12484"/>
          <a:stretch>
            <a:fillRect/>
          </a:stretch>
        </p:blipFill>
        <p:spPr bwMode="auto">
          <a:xfrm rot="5995947">
            <a:off x="3588988" y="3500604"/>
            <a:ext cx="2723015" cy="2032279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</p:pic>
      <p:pic>
        <p:nvPicPr>
          <p:cNvPr id="3074" name="Picture 2" descr="F:\Бушкина  конференция фото\SDC17756.JPG"/>
          <p:cNvPicPr>
            <a:picLocks noChangeAspect="1" noChangeArrowheads="1"/>
          </p:cNvPicPr>
          <p:nvPr/>
        </p:nvPicPr>
        <p:blipFill>
          <a:blip r:embed="rId6" cstate="print"/>
          <a:srcRect t="3538" r="6496"/>
          <a:stretch>
            <a:fillRect/>
          </a:stretch>
        </p:blipFill>
        <p:spPr bwMode="auto">
          <a:xfrm rot="5945694">
            <a:off x="5228052" y="2800236"/>
            <a:ext cx="3072653" cy="22123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 (3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5" y="0"/>
            <a:ext cx="91319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2857496"/>
          </a:xfrm>
        </p:spPr>
        <p:txBody>
          <a:bodyPr>
            <a:noAutofit/>
          </a:bodyPr>
          <a:lstStyle/>
          <a:p>
            <a:pPr algn="l"/>
            <a:r>
              <a:rPr lang="ru-RU" sz="4800" b="1" i="1" dirty="0" smtClean="0">
                <a:solidFill>
                  <a:srgbClr val="FF0000"/>
                </a:solidFill>
              </a:rPr>
              <a:t> Родители </a:t>
            </a:r>
            <a:r>
              <a:rPr lang="ru-RU" sz="4800" b="1" i="1" dirty="0" smtClean="0">
                <a:solidFill>
                  <a:srgbClr val="002060"/>
                </a:solidFill>
              </a:rPr>
              <a:t>– наши помощники       </a:t>
            </a:r>
            <a:r>
              <a:rPr lang="ru-RU" sz="5400" b="1" i="1" dirty="0" smtClean="0">
                <a:solidFill>
                  <a:srgbClr val="990000"/>
                </a:solidFill>
              </a:rPr>
              <a:t/>
            </a:r>
            <a:br>
              <a:rPr lang="ru-RU" sz="5400" b="1" i="1" dirty="0" smtClean="0">
                <a:solidFill>
                  <a:srgbClr val="990000"/>
                </a:solidFill>
              </a:rPr>
            </a:br>
            <a:r>
              <a:rPr lang="ru-RU" sz="2800" b="1" i="1" dirty="0" smtClean="0">
                <a:solidFill>
                  <a:srgbClr val="990000"/>
                </a:solidFill>
              </a:rPr>
              <a:t>Родители надеются, что их дети найдут друзей  среди сверстников, научатся                           правилам поведения                                                              в коллективе</a:t>
            </a:r>
            <a:endParaRPr lang="ru-RU" sz="5400" b="1" i="1" dirty="0">
              <a:solidFill>
                <a:srgbClr val="990000"/>
              </a:solidFill>
            </a:endParaRPr>
          </a:p>
        </p:txBody>
      </p:sp>
      <p:pic>
        <p:nvPicPr>
          <p:cNvPr id="5" name="Рисунок 4" descr="SDC1338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5500694" y="4071942"/>
            <a:ext cx="3357553" cy="2439880"/>
          </a:xfrm>
          <a:prstGeom prst="round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6" descr="2016-02-19 16.45.19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642910" y="3214686"/>
            <a:ext cx="3286148" cy="2464612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8" name="Рисунок 7" descr="2016-02-19 16.47.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1500174"/>
            <a:ext cx="3159162" cy="2286016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358346" cy="76533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643026"/>
            <a:ext cx="8572560" cy="5214974"/>
          </a:xfrm>
        </p:spPr>
        <p:txBody>
          <a:bodyPr>
            <a:normAutofit fontScale="90000"/>
          </a:bodyPr>
          <a:lstStyle/>
          <a:p>
            <a:pPr algn="l"/>
            <a:r>
              <a:rPr lang="ru-RU" sz="5300" b="1" i="1" dirty="0" smtClean="0">
                <a:solidFill>
                  <a:srgbClr val="0000FF"/>
                </a:solidFill>
              </a:rPr>
              <a:t>Наша </a:t>
            </a:r>
            <a:r>
              <a:rPr lang="ru-RU" sz="5300" b="1" i="1" dirty="0" smtClean="0">
                <a:solidFill>
                  <a:srgbClr val="C00000"/>
                </a:solidFill>
              </a:rPr>
              <a:t>логоп</a:t>
            </a:r>
            <a:r>
              <a:rPr lang="ru-RU" sz="5300" b="1" i="1" dirty="0" smtClean="0">
                <a:solidFill>
                  <a:srgbClr val="B4C604"/>
                </a:solidFill>
              </a:rPr>
              <a:t>едиче</a:t>
            </a:r>
            <a:r>
              <a:rPr lang="ru-RU" sz="5300" b="1" i="1" dirty="0" smtClean="0">
                <a:solidFill>
                  <a:srgbClr val="FF0000"/>
                </a:solidFill>
              </a:rPr>
              <a:t>ская </a:t>
            </a:r>
            <a:r>
              <a:rPr lang="ru-RU" sz="5300" b="1" i="1" dirty="0" smtClean="0">
                <a:solidFill>
                  <a:srgbClr val="C00000"/>
                </a:solidFill>
              </a:rPr>
              <a:t>груп</a:t>
            </a:r>
            <a:r>
              <a:rPr lang="ru-RU" sz="5300" b="1" i="1" dirty="0" smtClean="0">
                <a:solidFill>
                  <a:srgbClr val="0000FF"/>
                </a:solidFill>
              </a:rPr>
              <a:t>па </a:t>
            </a:r>
            <a:r>
              <a:rPr lang="ru-RU" sz="5300" b="1" i="1" dirty="0" smtClean="0">
                <a:solidFill>
                  <a:srgbClr val="C00000"/>
                </a:solidFill>
              </a:rPr>
              <a:t>      </a:t>
            </a:r>
            <a:r>
              <a:rPr lang="ru-RU" sz="54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5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rgbClr val="725858"/>
                </a:solidFill>
              </a:rPr>
              <a:t>- 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дети с ФФН с сохранным интеллектом; 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- дети с ОНР 2, 3 уровня с сохранным интеллектом;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 - дети с ОНР, сочетающееся с задержкой интеллектуального развития;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- ребёнок с умственной отсталостью (средняя тяжесть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).</a:t>
            </a:r>
            <a:b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5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5800"/>
          </a:xfrm>
        </p:spPr>
        <p:txBody>
          <a:bodyPr>
            <a:noAutofit/>
          </a:bodyPr>
          <a:lstStyle/>
          <a:p>
            <a:pPr algn="l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родительские собрания;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-занятия с участием родителей;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-индивидуальные консультации;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-мастер-классы;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-чаепития;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-посещение и участие в праздниках; 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-персональные выставки;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-дни рождения детей.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SDC1788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785786" y="3714752"/>
            <a:ext cx="3357586" cy="2518190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6" name="Рисунок 5" descr="сканирование0004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5643570" y="714356"/>
            <a:ext cx="3288057" cy="235745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SDC1788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5000628" y="3714752"/>
            <a:ext cx="3429024" cy="2536025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4403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Игра</a:t>
            </a:r>
            <a:r>
              <a:rPr lang="ru-RU" sz="5400" b="1" i="1" dirty="0" smtClean="0">
                <a:solidFill>
                  <a:srgbClr val="990000"/>
                </a:solidFill>
              </a:rPr>
              <a:t> </a:t>
            </a:r>
            <a:r>
              <a:rPr lang="ru-RU" sz="5400" b="1" i="1" dirty="0" smtClean="0">
                <a:solidFill>
                  <a:srgbClr val="92D050"/>
                </a:solidFill>
              </a:rPr>
              <a:t>без</a:t>
            </a:r>
            <a:r>
              <a:rPr lang="ru-RU" sz="5400" b="1" i="1" dirty="0" smtClean="0">
                <a:solidFill>
                  <a:srgbClr val="990000"/>
                </a:solidFill>
              </a:rPr>
              <a:t> о</a:t>
            </a:r>
            <a:r>
              <a:rPr lang="ru-RU" sz="5400" b="1" i="1" dirty="0" smtClean="0">
                <a:solidFill>
                  <a:srgbClr val="0000FF"/>
                </a:solidFill>
              </a:rPr>
              <a:t>гран</a:t>
            </a:r>
            <a:r>
              <a:rPr lang="ru-RU" sz="5400" b="1" i="1" dirty="0" smtClean="0">
                <a:solidFill>
                  <a:srgbClr val="FFC000"/>
                </a:solidFill>
              </a:rPr>
              <a:t>иче</a:t>
            </a:r>
            <a:r>
              <a:rPr lang="ru-RU" sz="5400" b="1" i="1" dirty="0" smtClean="0">
                <a:solidFill>
                  <a:srgbClr val="FF0000"/>
                </a:solidFill>
              </a:rPr>
              <a:t>ний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1429782791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4071942"/>
            <a:ext cx="3167084" cy="2286016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7" name="Рисунок 6" descr="14017255641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1500174"/>
            <a:ext cx="3048021" cy="2214578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8" name="Picture 2" descr="F:\Бушкина  конференция фото\SDC17618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5400000">
            <a:off x="4905951" y="2380669"/>
            <a:ext cx="4136279" cy="2803917"/>
          </a:xfrm>
          <a:prstGeom prst="roundRect">
            <a:avLst/>
          </a:prstGeom>
          <a:noFill/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2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786842" cy="1357322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Обуч</a:t>
            </a:r>
            <a:r>
              <a:rPr lang="ru-RU" sz="5400" b="1" i="1" dirty="0" smtClean="0">
                <a:solidFill>
                  <a:srgbClr val="002060"/>
                </a:solidFill>
              </a:rPr>
              <a:t>ен</a:t>
            </a:r>
            <a:r>
              <a:rPr lang="ru-RU" sz="5400" b="1" i="1" dirty="0" smtClean="0">
                <a:solidFill>
                  <a:srgbClr val="92D050"/>
                </a:solidFill>
              </a:rPr>
              <a:t>ие </a:t>
            </a:r>
            <a:r>
              <a:rPr lang="ru-RU" sz="5400" b="1" i="1" dirty="0" smtClean="0">
                <a:solidFill>
                  <a:srgbClr val="FFC000"/>
                </a:solidFill>
              </a:rPr>
              <a:t>без </a:t>
            </a:r>
            <a:r>
              <a:rPr lang="ru-RU" sz="5400" b="1" i="1" dirty="0" smtClean="0">
                <a:solidFill>
                  <a:srgbClr val="0000FF"/>
                </a:solidFill>
              </a:rPr>
              <a:t>огра</a:t>
            </a:r>
            <a:r>
              <a:rPr lang="ru-RU" sz="5400" b="1" i="1" dirty="0" smtClean="0">
                <a:solidFill>
                  <a:srgbClr val="660033"/>
                </a:solidFill>
              </a:rPr>
              <a:t>нич</a:t>
            </a:r>
            <a:r>
              <a:rPr lang="ru-RU" sz="5400" b="1" i="1" dirty="0" smtClean="0">
                <a:solidFill>
                  <a:srgbClr val="FFC000"/>
                </a:solidFill>
              </a:rPr>
              <a:t>е</a:t>
            </a:r>
            <a:r>
              <a:rPr lang="ru-RU" sz="5400" b="1" i="1" dirty="0" smtClean="0">
                <a:solidFill>
                  <a:schemeClr val="tx2">
                    <a:lumMod val="75000"/>
                  </a:schemeClr>
                </a:solidFill>
              </a:rPr>
              <a:t>ний</a:t>
            </a:r>
            <a:endParaRPr lang="ru-RU" sz="5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 descr="IMG_20151112_09413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1142976" y="1428736"/>
            <a:ext cx="3192729" cy="2357453"/>
          </a:xfrm>
          <a:prstGeom prst="round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SDC1761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1142976" y="4214818"/>
            <a:ext cx="3172194" cy="2444704"/>
          </a:xfrm>
          <a:prstGeom prst="roundRect">
            <a:avLst/>
          </a:prstGeom>
          <a:ln w="76200">
            <a:solidFill>
              <a:srgbClr val="000099"/>
            </a:solidFill>
          </a:ln>
        </p:spPr>
      </p:pic>
      <p:pic>
        <p:nvPicPr>
          <p:cNvPr id="6" name="Рисунок 5" descr="SDC1529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5214942" y="2214554"/>
            <a:ext cx="3000396" cy="4000528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860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</a:rPr>
              <a:t>Увле</a:t>
            </a:r>
            <a:r>
              <a:rPr lang="ru-RU" sz="4800" b="1" i="1" dirty="0" smtClean="0">
                <a:solidFill>
                  <a:srgbClr val="C00000"/>
                </a:solidFill>
              </a:rPr>
              <a:t>чение</a:t>
            </a:r>
            <a:r>
              <a:rPr lang="ru-RU" sz="4800" b="1" i="1" dirty="0" smtClean="0"/>
              <a:t> </a:t>
            </a:r>
            <a:r>
              <a:rPr lang="ru-RU" sz="4800" b="1" i="1" dirty="0" smtClean="0">
                <a:solidFill>
                  <a:srgbClr val="990000"/>
                </a:solidFill>
              </a:rPr>
              <a:t>без</a:t>
            </a:r>
            <a:r>
              <a:rPr lang="ru-RU" sz="4800" b="1" i="1" dirty="0" smtClean="0"/>
              <a:t> </a:t>
            </a:r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</a:rPr>
              <a:t>огра</a:t>
            </a:r>
            <a:r>
              <a:rPr lang="ru-RU" sz="4800" b="1" i="1" dirty="0" smtClean="0">
                <a:solidFill>
                  <a:srgbClr val="990000"/>
                </a:solidFill>
              </a:rPr>
              <a:t>нич</a:t>
            </a:r>
            <a:r>
              <a:rPr lang="ru-RU" sz="4800" b="1" i="1" dirty="0" smtClean="0">
                <a:solidFill>
                  <a:srgbClr val="0070C0"/>
                </a:solidFill>
              </a:rPr>
              <a:t>ений</a:t>
            </a:r>
            <a:endParaRPr lang="ru-RU" sz="4800" b="1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SDC15917.JPG"/>
          <p:cNvPicPr>
            <a:picLocks noChangeAspect="1"/>
          </p:cNvPicPr>
          <p:nvPr/>
        </p:nvPicPr>
        <p:blipFill>
          <a:blip r:embed="rId3" cstate="print">
            <a:lum bright="20000" contrast="30000"/>
          </a:blip>
          <a:stretch>
            <a:fillRect/>
          </a:stretch>
        </p:blipFill>
        <p:spPr>
          <a:xfrm>
            <a:off x="958968" y="1428736"/>
            <a:ext cx="3255841" cy="2286016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9" name="Рисунок 8" descr="SDC1762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5000628" y="1428735"/>
            <a:ext cx="3357585" cy="2286017"/>
          </a:xfrm>
          <a:prstGeom prst="roundRect">
            <a:avLst/>
          </a:prstGeom>
          <a:ln w="76200">
            <a:solidFill>
              <a:srgbClr val="000099"/>
            </a:solidFill>
          </a:ln>
        </p:spPr>
      </p:pic>
      <p:pic>
        <p:nvPicPr>
          <p:cNvPr id="7" name="Рисунок 6" descr="SDC152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00" y="4071942"/>
            <a:ext cx="3286147" cy="2259227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8" name="Рисунок 7" descr="SDC152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4071942"/>
            <a:ext cx="3366378" cy="2231112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6535" y="0"/>
            <a:ext cx="924053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143008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Физ</a:t>
            </a:r>
            <a:r>
              <a:rPr lang="ru-RU" sz="5400" b="1" i="1" dirty="0" smtClean="0">
                <a:solidFill>
                  <a:srgbClr val="00B050"/>
                </a:solidFill>
              </a:rPr>
              <a:t>куль</a:t>
            </a:r>
            <a:r>
              <a:rPr lang="ru-RU" sz="5400" b="1" i="1" dirty="0" smtClean="0">
                <a:solidFill>
                  <a:srgbClr val="FF0000"/>
                </a:solidFill>
              </a:rPr>
              <a:t>ту</a:t>
            </a:r>
            <a:r>
              <a:rPr lang="ru-RU" sz="5400" b="1" i="1" dirty="0" smtClean="0">
                <a:solidFill>
                  <a:srgbClr val="0000FF"/>
                </a:solidFill>
              </a:rPr>
              <a:t>ра </a:t>
            </a:r>
            <a:r>
              <a:rPr lang="ru-RU" sz="5400" b="1" i="1" dirty="0" smtClean="0">
                <a:solidFill>
                  <a:srgbClr val="FF0000"/>
                </a:solidFill>
              </a:rPr>
              <a:t> </a:t>
            </a:r>
            <a:r>
              <a:rPr lang="ru-RU" sz="5400" b="1" i="1" dirty="0" smtClean="0">
                <a:solidFill>
                  <a:srgbClr val="00B050"/>
                </a:solidFill>
              </a:rPr>
              <a:t>без </a:t>
            </a:r>
            <a:r>
              <a:rPr lang="ru-RU" sz="5400" b="1" i="1" dirty="0" smtClean="0">
                <a:solidFill>
                  <a:srgbClr val="0000FF"/>
                </a:solidFill>
              </a:rPr>
              <a:t>огра</a:t>
            </a:r>
            <a:r>
              <a:rPr lang="ru-RU" sz="5400" b="1" i="1" dirty="0" smtClean="0">
                <a:solidFill>
                  <a:srgbClr val="FFC000"/>
                </a:solidFill>
              </a:rPr>
              <a:t>ниче</a:t>
            </a:r>
            <a:r>
              <a:rPr lang="ru-RU" sz="5400" b="1" i="1" dirty="0" smtClean="0">
                <a:solidFill>
                  <a:srgbClr val="00B050"/>
                </a:solidFill>
              </a:rPr>
              <a:t>ний</a:t>
            </a:r>
            <a:endParaRPr lang="ru-RU" sz="5400" b="1" i="1" dirty="0">
              <a:solidFill>
                <a:srgbClr val="00B050"/>
              </a:solidFill>
            </a:endParaRPr>
          </a:p>
        </p:txBody>
      </p:sp>
      <p:pic>
        <p:nvPicPr>
          <p:cNvPr id="9" name="Рисунок 8" descr="SDC178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000380" y="2643166"/>
            <a:ext cx="3143240" cy="2571768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4099" name="Picture 3" descr="G:\DCIM\.thumbnails\1403696906943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5857884" y="2000240"/>
            <a:ext cx="3000396" cy="2000264"/>
          </a:xfrm>
          <a:prstGeom prst="roundRect">
            <a:avLst/>
          </a:prstGeom>
          <a:noFill/>
          <a:ln w="76200">
            <a:solidFill>
              <a:srgbClr val="0000FF"/>
            </a:solidFill>
          </a:ln>
        </p:spPr>
      </p:pic>
      <p:pic>
        <p:nvPicPr>
          <p:cNvPr id="8" name="Рисунок 7" descr="SDC1763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428596" y="2000240"/>
            <a:ext cx="2857520" cy="2000264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4098" name="Picture 2" descr="G:\DCIM\.thumbnails\1402396246059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>
            <a:off x="5857884" y="4286256"/>
            <a:ext cx="3071834" cy="2143140"/>
          </a:xfrm>
          <a:prstGeom prst="roundRect">
            <a:avLst/>
          </a:prstGeom>
          <a:noFill/>
          <a:ln w="76200">
            <a:solidFill>
              <a:srgbClr val="0000FF"/>
            </a:solidFill>
          </a:ln>
        </p:spPr>
      </p:pic>
      <p:pic>
        <p:nvPicPr>
          <p:cNvPr id="4100" name="Picture 4" descr="G:\DCIM\.thumbnails\1427992011450.jp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500034" y="4286256"/>
            <a:ext cx="2857520" cy="2071702"/>
          </a:xfrm>
          <a:prstGeom prst="roundRect">
            <a:avLst/>
          </a:prstGeom>
          <a:noFill/>
          <a:ln w="7620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411" cy="68675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Дру</a:t>
            </a:r>
            <a:r>
              <a:rPr lang="ru-RU" sz="5400" b="1" i="1" dirty="0" smtClean="0">
                <a:solidFill>
                  <a:srgbClr val="0000FF"/>
                </a:solidFill>
              </a:rPr>
              <a:t>жба </a:t>
            </a:r>
            <a:r>
              <a:rPr lang="ru-RU" sz="5400" b="1" i="1" dirty="0" smtClean="0">
                <a:solidFill>
                  <a:srgbClr val="FFC000"/>
                </a:solidFill>
              </a:rPr>
              <a:t>без</a:t>
            </a:r>
            <a:r>
              <a:rPr lang="ru-RU" sz="5400" b="1" i="1" dirty="0" smtClean="0"/>
              <a:t> </a:t>
            </a:r>
            <a:r>
              <a:rPr lang="ru-RU" sz="5400" b="1" i="1" dirty="0" smtClean="0">
                <a:solidFill>
                  <a:srgbClr val="990000"/>
                </a:solidFill>
              </a:rPr>
              <a:t>огр</a:t>
            </a:r>
            <a:r>
              <a:rPr lang="ru-RU" sz="5400" b="1" i="1" dirty="0" smtClean="0">
                <a:solidFill>
                  <a:srgbClr val="437D4E"/>
                </a:solidFill>
              </a:rPr>
              <a:t>ани</a:t>
            </a:r>
            <a:r>
              <a:rPr lang="ru-RU" sz="5400" b="1" i="1" dirty="0" smtClean="0">
                <a:solidFill>
                  <a:schemeClr val="tx2">
                    <a:lumMod val="75000"/>
                  </a:schemeClr>
                </a:solidFill>
              </a:rPr>
              <a:t>че</a:t>
            </a:r>
            <a:r>
              <a:rPr lang="ru-RU" sz="5400" b="1" i="1" dirty="0" smtClean="0">
                <a:solidFill>
                  <a:srgbClr val="FF0000"/>
                </a:solidFill>
              </a:rPr>
              <a:t>ний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SDC16254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tretch>
            <a:fillRect/>
          </a:stretch>
        </p:blipFill>
        <p:spPr>
          <a:xfrm>
            <a:off x="3286116" y="4429132"/>
            <a:ext cx="2952739" cy="2143140"/>
          </a:xfrm>
          <a:prstGeom prst="roundRect">
            <a:avLst/>
          </a:prstGeom>
          <a:ln w="76200">
            <a:solidFill>
              <a:srgbClr val="FF00FF"/>
            </a:solidFill>
          </a:ln>
        </p:spPr>
      </p:pic>
      <p:pic>
        <p:nvPicPr>
          <p:cNvPr id="8" name="Рисунок 7" descr="SDC1763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 rot="16200000" flipH="1">
            <a:off x="5857884" y="2786058"/>
            <a:ext cx="3429024" cy="2571768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6" name="Рисунок 5" descr="SDC1788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 rot="5400000">
            <a:off x="-21183" y="2807210"/>
            <a:ext cx="3328449" cy="2571768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9" name="Рисунок 8" descr="C:\Users\samsung\Desktop\фото\сканирование00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1857364"/>
            <a:ext cx="2786082" cy="214314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A14A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4053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Д</a:t>
            </a:r>
            <a:r>
              <a:rPr lang="ru-RU" sz="5400" b="1" i="1" dirty="0" smtClean="0">
                <a:solidFill>
                  <a:srgbClr val="FFC000"/>
                </a:solidFill>
              </a:rPr>
              <a:t>е</a:t>
            </a:r>
            <a:r>
              <a:rPr lang="ru-RU" sz="5400" b="1" i="1" dirty="0" smtClean="0">
                <a:solidFill>
                  <a:srgbClr val="0000FF"/>
                </a:solidFill>
              </a:rPr>
              <a:t>т</a:t>
            </a:r>
            <a:r>
              <a:rPr lang="ru-RU" sz="5400" b="1" i="1" dirty="0" smtClean="0">
                <a:solidFill>
                  <a:srgbClr val="FF0000"/>
                </a:solidFill>
              </a:rPr>
              <a:t>с</a:t>
            </a:r>
            <a: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</a:t>
            </a:r>
            <a:r>
              <a:rPr lang="ru-RU" sz="5400" b="1" i="1" dirty="0" smtClean="0">
                <a:solidFill>
                  <a:srgbClr val="990000"/>
                </a:solidFill>
              </a:rPr>
              <a:t>в</a:t>
            </a:r>
            <a:r>
              <a:rPr lang="ru-RU" sz="5400" b="1" i="1" dirty="0" smtClean="0"/>
              <a:t>о </a:t>
            </a:r>
            <a:r>
              <a:rPr lang="ru-RU" sz="5400" b="1" i="1" dirty="0" smtClean="0">
                <a:solidFill>
                  <a:srgbClr val="002060"/>
                </a:solidFill>
              </a:rPr>
              <a:t>без</a:t>
            </a:r>
            <a:r>
              <a:rPr lang="ru-RU" sz="5400" b="1" i="1" dirty="0" smtClean="0"/>
              <a:t> </a:t>
            </a:r>
            <a:r>
              <a:rPr lang="ru-RU" sz="5400" b="1" i="1" dirty="0" smtClean="0">
                <a:solidFill>
                  <a:srgbClr val="C00000"/>
                </a:solidFill>
              </a:rPr>
              <a:t>огра</a:t>
            </a:r>
            <a:r>
              <a:rPr lang="ru-RU" sz="5400" b="1" i="1" dirty="0" smtClean="0">
                <a:solidFill>
                  <a:srgbClr val="0000FF"/>
                </a:solidFill>
              </a:rPr>
              <a:t>ниче</a:t>
            </a:r>
            <a:r>
              <a:rPr lang="ru-RU" sz="5400" b="1" i="1" dirty="0" smtClean="0">
                <a:solidFill>
                  <a:srgbClr val="00B050"/>
                </a:solidFill>
              </a:rPr>
              <a:t>ний</a:t>
            </a:r>
            <a:endParaRPr lang="ru-RU" sz="5400" b="1" i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SDC1529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1714480" y="2071678"/>
            <a:ext cx="6072229" cy="416316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411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68874"/>
          </a:xfrm>
        </p:spPr>
        <p:txBody>
          <a:bodyPr>
            <a:normAutofit/>
          </a:bodyPr>
          <a:lstStyle/>
          <a:p>
            <a:r>
              <a:rPr lang="ru-RU" sz="9600" b="1" i="1" dirty="0" smtClean="0">
                <a:solidFill>
                  <a:srgbClr val="C00000"/>
                </a:solidFill>
              </a:rPr>
              <a:t/>
            </a:r>
            <a:br>
              <a:rPr lang="ru-RU" sz="9600" b="1" i="1" dirty="0" smtClean="0">
                <a:solidFill>
                  <a:srgbClr val="C00000"/>
                </a:solidFill>
              </a:rPr>
            </a:br>
            <a:r>
              <a:rPr lang="ru-RU" sz="9600" b="1" i="1" dirty="0" smtClean="0">
                <a:solidFill>
                  <a:srgbClr val="C00000"/>
                </a:solidFill>
              </a:rPr>
              <a:t>М</a:t>
            </a:r>
            <a:r>
              <a:rPr lang="ru-RU" sz="9600" b="1" i="1" dirty="0" smtClean="0">
                <a:solidFill>
                  <a:srgbClr val="FFC000"/>
                </a:solidFill>
              </a:rPr>
              <a:t>ы</a:t>
            </a:r>
            <a:r>
              <a:rPr lang="ru-RU" sz="9600" b="1" i="1" dirty="0" smtClean="0"/>
              <a:t> </a:t>
            </a:r>
            <a:r>
              <a:rPr lang="ru-RU" sz="9600" b="1" i="1" dirty="0" smtClean="0">
                <a:solidFill>
                  <a:srgbClr val="FF0000"/>
                </a:solidFill>
              </a:rPr>
              <a:t>в</a:t>
            </a:r>
            <a:r>
              <a:rPr lang="ru-RU" sz="9600" b="1" i="1" dirty="0" smtClean="0">
                <a:solidFill>
                  <a:srgbClr val="0000FF"/>
                </a:solidFill>
              </a:rPr>
              <a:t>м</a:t>
            </a:r>
            <a:r>
              <a:rPr lang="ru-RU" sz="9600" b="1" i="1" dirty="0" smtClean="0">
                <a:solidFill>
                  <a:srgbClr val="00B050"/>
                </a:solidFill>
              </a:rPr>
              <a:t>е</a:t>
            </a:r>
            <a:r>
              <a:rPr lang="ru-RU" sz="9600" b="1" i="1" dirty="0" smtClean="0">
                <a:solidFill>
                  <a:srgbClr val="C00000"/>
                </a:solidFill>
              </a:rPr>
              <a:t>с</a:t>
            </a:r>
            <a:r>
              <a:rPr lang="ru-RU" sz="9600" b="1" i="1" dirty="0" smtClean="0">
                <a:solidFill>
                  <a:srgbClr val="0000FF"/>
                </a:solidFill>
              </a:rPr>
              <a:t>т</a:t>
            </a:r>
            <a:r>
              <a:rPr lang="ru-RU" sz="9600" b="1" i="1" dirty="0" smtClean="0">
                <a:solidFill>
                  <a:srgbClr val="FF0000"/>
                </a:solidFill>
              </a:rPr>
              <a:t>е</a:t>
            </a:r>
            <a:r>
              <a:rPr lang="ru-RU" sz="9600" b="1" i="1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ru-RU" sz="9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 descr="SDC1625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28596" y="428603"/>
            <a:ext cx="2500330" cy="1816647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8" name="Рисунок 7" descr="SDC133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500042"/>
            <a:ext cx="2190764" cy="1643074"/>
          </a:xfrm>
          <a:prstGeom prst="round2Diag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9" name="Рисунок 8" descr="SDC1625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452409" y="4572008"/>
            <a:ext cx="2405079" cy="1803810"/>
          </a:xfrm>
          <a:prstGeom prst="round2Diag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2" name="Рисунок 11" descr="сканирование0004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6357950" y="4572008"/>
            <a:ext cx="2325764" cy="1857388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1" name="Рисунок 10" descr="1423733054280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tretch>
            <a:fillRect/>
          </a:stretch>
        </p:blipFill>
        <p:spPr>
          <a:xfrm>
            <a:off x="3357554" y="4143380"/>
            <a:ext cx="2643206" cy="1821669"/>
          </a:xfrm>
          <a:prstGeom prst="round2DiagRect">
            <a:avLst/>
          </a:prstGeom>
          <a:ln w="76200">
            <a:solidFill>
              <a:srgbClr val="000099"/>
            </a:solidFill>
          </a:ln>
        </p:spPr>
      </p:pic>
      <p:pic>
        <p:nvPicPr>
          <p:cNvPr id="10" name="Рисунок 9" descr="SDC15277.JPG"/>
          <p:cNvPicPr>
            <a:picLocks noChangeAspect="1"/>
          </p:cNvPicPr>
          <p:nvPr/>
        </p:nvPicPr>
        <p:blipFill>
          <a:blip r:embed="rId8" cstate="print">
            <a:lum contrast="40000"/>
          </a:blip>
          <a:stretch>
            <a:fillRect/>
          </a:stretch>
        </p:blipFill>
        <p:spPr>
          <a:xfrm>
            <a:off x="3714744" y="428604"/>
            <a:ext cx="1857352" cy="2476469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6535" y="-9530"/>
            <a:ext cx="9240535" cy="68675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72560" cy="535785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>Каждый ребёнок, несмотря на ограничения по здоровью, должен иметь возможность посещать детский сад и быть включённым в группу сверстников. </a:t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>Организовать взаимодействие так, чтобы «особые» дети не чувствовали  себя исключёнными из общения – задача всех участников воспитательных, образовательных отношений</a:t>
            </a: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158162" cy="5929354"/>
          </a:xfrm>
        </p:spPr>
        <p:txBody>
          <a:bodyPr>
            <a:noAutofit/>
          </a:bodyPr>
          <a:lstStyle/>
          <a:p>
            <a:pPr algn="l">
              <a:tabLst>
                <a:tab pos="360363" algn="l"/>
              </a:tabLst>
            </a:pPr>
            <a:r>
              <a:rPr lang="ru-RU" sz="4800" b="1" i="1" dirty="0" smtClean="0">
                <a:solidFill>
                  <a:srgbClr val="C00000"/>
                </a:solidFill>
              </a:rPr>
              <a:t/>
            </a:r>
            <a:br>
              <a:rPr lang="ru-RU" sz="4800" b="1" i="1" dirty="0" smtClean="0">
                <a:solidFill>
                  <a:srgbClr val="C00000"/>
                </a:solidFill>
              </a:rPr>
            </a:br>
            <a:r>
              <a:rPr lang="ru-RU" sz="4800" b="1" i="1" dirty="0" smtClean="0">
                <a:solidFill>
                  <a:srgbClr val="C00000"/>
                </a:solidFill>
              </a:rPr>
              <a:t>       </a:t>
            </a:r>
            <a:br>
              <a:rPr lang="ru-RU" sz="4800" b="1" i="1" dirty="0" smtClean="0">
                <a:solidFill>
                  <a:srgbClr val="C00000"/>
                </a:solidFill>
              </a:rPr>
            </a:br>
            <a:r>
              <a:rPr lang="ru-RU" sz="4800" b="1" i="1" dirty="0" smtClean="0">
                <a:solidFill>
                  <a:srgbClr val="C00000"/>
                </a:solidFill>
              </a:rPr>
              <a:t>      </a:t>
            </a:r>
            <a:r>
              <a:rPr lang="ru-RU" sz="4800" b="1" i="1" dirty="0" smtClean="0">
                <a:solidFill>
                  <a:srgbClr val="0000FF"/>
                </a:solidFill>
              </a:rPr>
              <a:t>Ро</a:t>
            </a:r>
            <a:r>
              <a:rPr lang="ru-RU" sz="4800" b="1" i="1" dirty="0" smtClean="0">
                <a:solidFill>
                  <a:srgbClr val="C00000"/>
                </a:solidFill>
              </a:rPr>
              <a:t>ль </a:t>
            </a:r>
            <a:r>
              <a:rPr lang="ru-RU" sz="4800" b="1" i="1" dirty="0" smtClean="0">
                <a:solidFill>
                  <a:srgbClr val="C00000"/>
                </a:solidFill>
              </a:rPr>
              <a:t>вос</a:t>
            </a:r>
            <a:r>
              <a:rPr lang="ru-RU" sz="4800" b="1" i="1" dirty="0" smtClean="0">
                <a:solidFill>
                  <a:srgbClr val="FFC000"/>
                </a:solidFill>
              </a:rPr>
              <a:t>пит</a:t>
            </a:r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</a:rPr>
              <a:t>ате</a:t>
            </a:r>
            <a:r>
              <a:rPr lang="ru-RU" sz="4800" b="1" i="1" dirty="0" smtClean="0">
                <a:solidFill>
                  <a:srgbClr val="002060"/>
                </a:solidFill>
              </a:rPr>
              <a:t>ля </a:t>
            </a:r>
            <a:r>
              <a:rPr lang="ru-RU" sz="4800" b="1" i="1" dirty="0" smtClean="0">
                <a:solidFill>
                  <a:srgbClr val="C00000"/>
                </a:solidFill>
              </a:rPr>
              <a:t>в   </a:t>
            </a:r>
            <a:r>
              <a:rPr lang="ru-RU" sz="4800" b="1" i="1" dirty="0" smtClean="0">
                <a:solidFill>
                  <a:srgbClr val="0000FF"/>
                </a:solidFill>
              </a:rPr>
              <a:t>адап</a:t>
            </a:r>
            <a:r>
              <a:rPr lang="ru-RU" sz="4800" b="1" i="1" dirty="0" smtClean="0">
                <a:solidFill>
                  <a:srgbClr val="C00000"/>
                </a:solidFill>
              </a:rPr>
              <a:t>та</a:t>
            </a:r>
            <a:r>
              <a:rPr lang="ru-RU" sz="4800" b="1" i="1" dirty="0" smtClean="0">
                <a:solidFill>
                  <a:schemeClr val="accent3">
                    <a:lumMod val="50000"/>
                  </a:schemeClr>
                </a:solidFill>
              </a:rPr>
              <a:t>ции</a:t>
            </a:r>
            <a:r>
              <a:rPr lang="ru-RU" sz="4800" b="1" i="1" dirty="0" smtClean="0">
                <a:solidFill>
                  <a:srgbClr val="C00000"/>
                </a:solidFill>
              </a:rPr>
              <a:t> де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тей </a:t>
            </a:r>
            <a:r>
              <a:rPr lang="ru-RU" sz="4800" b="1" i="1" dirty="0" smtClean="0">
                <a:solidFill>
                  <a:srgbClr val="C00000"/>
                </a:solidFill>
              </a:rPr>
              <a:t>с ОВЗ</a:t>
            </a:r>
            <a:r>
              <a:rPr lang="ru-RU" sz="4800" b="1" i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                   </a:t>
            </a:r>
            <a:r>
              <a:rPr lang="ru-RU" sz="4800" b="1" i="1" dirty="0" smtClean="0">
                <a:solidFill>
                  <a:srgbClr val="FF0000"/>
                </a:solidFill>
              </a:rPr>
              <a:t>        </a:t>
            </a:r>
            <a:r>
              <a:rPr lang="ru-RU" sz="2800" b="1" i="1" dirty="0" smtClean="0">
                <a:solidFill>
                  <a:srgbClr val="C00000"/>
                </a:solidFill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3200" b="1" i="1" dirty="0" smtClean="0">
                <a:solidFill>
                  <a:srgbClr val="C00000"/>
                </a:solidFill>
              </a:rPr>
              <a:t>  1. Создание в группе благоприятной обстановки (без разделения детей на группы по здоровью)                                                                       </a:t>
            </a:r>
            <a:br>
              <a:rPr lang="ru-RU" sz="3200" b="1" i="1" dirty="0" smtClean="0">
                <a:solidFill>
                  <a:srgbClr val="C00000"/>
                </a:solidFill>
              </a:rPr>
            </a:br>
            <a:r>
              <a:rPr lang="ru-RU" sz="3200" b="1" i="1" dirty="0" smtClean="0">
                <a:solidFill>
                  <a:srgbClr val="C00000"/>
                </a:solidFill>
              </a:rPr>
              <a:t>  2.Передача особому ребёнку социального опыта.</a:t>
            </a:r>
            <a:br>
              <a:rPr lang="ru-RU" sz="3200" b="1" i="1" dirty="0" smtClean="0">
                <a:solidFill>
                  <a:srgbClr val="C00000"/>
                </a:solidFill>
              </a:rPr>
            </a:br>
            <a:r>
              <a:rPr lang="ru-RU" sz="3200" b="1" i="1" dirty="0" smtClean="0">
                <a:solidFill>
                  <a:srgbClr val="C00000"/>
                </a:solidFill>
              </a:rPr>
              <a:t>  3.  Проведение дополнительной работы с родителями. </a:t>
            </a:r>
            <a:br>
              <a:rPr lang="ru-RU" sz="3200" b="1" i="1" dirty="0" smtClean="0">
                <a:solidFill>
                  <a:srgbClr val="C00000"/>
                </a:solidFill>
              </a:rPr>
            </a:br>
            <a:r>
              <a:rPr lang="ru-RU" sz="4800" b="1" i="1" dirty="0" smtClean="0">
                <a:solidFill>
                  <a:srgbClr val="C00000"/>
                </a:solidFill>
              </a:rPr>
              <a:t/>
            </a:r>
            <a:br>
              <a:rPr lang="ru-RU" sz="4800" b="1" i="1" dirty="0" smtClean="0">
                <a:solidFill>
                  <a:srgbClr val="C00000"/>
                </a:solidFill>
              </a:rPr>
            </a:br>
            <a:endParaRPr lang="ru-RU" sz="4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4000" cy="6858000"/>
          </a:xfrm>
        </p:spPr>
      </p:pic>
      <p:pic>
        <p:nvPicPr>
          <p:cNvPr id="5" name="Рисунок 4" descr="SDC13658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571472" y="428604"/>
            <a:ext cx="3333771" cy="2428892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6" name="Рисунок 5" descr="SDC176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05442" y="738170"/>
            <a:ext cx="3048023" cy="2428892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Рисунок 6" descr="SDC17619.JPG"/>
          <p:cNvPicPr>
            <a:picLocks noChangeAspect="1"/>
          </p:cNvPicPr>
          <p:nvPr/>
        </p:nvPicPr>
        <p:blipFill>
          <a:blip r:embed="rId5" cstate="print">
            <a:lum bright="-20000" contrast="40000"/>
          </a:blip>
          <a:stretch>
            <a:fillRect/>
          </a:stretch>
        </p:blipFill>
        <p:spPr>
          <a:xfrm rot="5400000">
            <a:off x="976670" y="3690526"/>
            <a:ext cx="3118691" cy="2500329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8" name="Рисунок 7" descr="1427991973362.jpg"/>
          <p:cNvPicPr>
            <a:picLocks noChangeAspect="1"/>
          </p:cNvPicPr>
          <p:nvPr/>
        </p:nvPicPr>
        <p:blipFill>
          <a:blip r:embed="rId6" cstate="print">
            <a:lum bright="-10000" contrast="10000"/>
          </a:blip>
          <a:stretch>
            <a:fillRect/>
          </a:stretch>
        </p:blipFill>
        <p:spPr>
          <a:xfrm>
            <a:off x="5143504" y="3929066"/>
            <a:ext cx="3429023" cy="2571768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Рисунок 8" descr="13984197902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571480"/>
            <a:ext cx="3429024" cy="2571768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11" name="Picture 2" descr="F:\Бушкина  конференция фото\SDC17626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42910" y="3643314"/>
            <a:ext cx="3619525" cy="271464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6" name="Рисунок 5" descr="SDC17879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tretch>
            <a:fillRect/>
          </a:stretch>
        </p:blipFill>
        <p:spPr>
          <a:xfrm>
            <a:off x="4857752" y="3643314"/>
            <a:ext cx="3643338" cy="2643206"/>
          </a:xfrm>
          <a:prstGeom prst="roundRect">
            <a:avLst/>
          </a:prstGeom>
          <a:ln w="76200">
            <a:solidFill>
              <a:srgbClr val="000099"/>
            </a:solidFill>
          </a:ln>
        </p:spPr>
      </p:pic>
      <p:pic>
        <p:nvPicPr>
          <p:cNvPr id="8" name="Рисунок 7" descr="SDC17872.JPG"/>
          <p:cNvPicPr>
            <a:picLocks noChangeAspect="1"/>
          </p:cNvPicPr>
          <p:nvPr/>
        </p:nvPicPr>
        <p:blipFill>
          <a:blip r:embed="rId6" cstate="print">
            <a:lum bright="20000" contrast="40000"/>
          </a:blip>
          <a:stretch>
            <a:fillRect/>
          </a:stretch>
        </p:blipFill>
        <p:spPr>
          <a:xfrm>
            <a:off x="4857753" y="571480"/>
            <a:ext cx="3643338" cy="2571768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 (3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4518"/>
            <a:ext cx="9144000" cy="68670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Взаи</a:t>
            </a:r>
            <a:r>
              <a:rPr lang="ru-RU" b="1" dirty="0" smtClean="0">
                <a:solidFill>
                  <a:srgbClr val="000099"/>
                </a:solidFill>
              </a:rPr>
              <a:t>моде</a:t>
            </a:r>
            <a:r>
              <a:rPr lang="ru-RU" b="1" dirty="0" smtClean="0">
                <a:solidFill>
                  <a:srgbClr val="008000"/>
                </a:solidFill>
              </a:rPr>
              <a:t>йствие</a:t>
            </a:r>
            <a:r>
              <a:rPr lang="ru-RU" b="1" dirty="0" smtClean="0"/>
              <a:t>: </a:t>
            </a:r>
            <a:r>
              <a:rPr lang="ru-RU" b="1" dirty="0" smtClean="0">
                <a:solidFill>
                  <a:srgbClr val="FF0000"/>
                </a:solidFill>
              </a:rPr>
              <a:t>лого</a:t>
            </a:r>
            <a:r>
              <a:rPr lang="ru-RU" b="1" dirty="0" smtClean="0">
                <a:solidFill>
                  <a:srgbClr val="000099"/>
                </a:solidFill>
              </a:rPr>
              <a:t>пед, </a:t>
            </a:r>
            <a:r>
              <a:rPr lang="ru-RU" b="1" dirty="0" smtClean="0">
                <a:solidFill>
                  <a:srgbClr val="E8069D"/>
                </a:solidFill>
              </a:rPr>
              <a:t>вос</a:t>
            </a:r>
            <a:r>
              <a:rPr lang="ru-RU" b="1" dirty="0" smtClean="0">
                <a:solidFill>
                  <a:srgbClr val="000099"/>
                </a:solidFill>
              </a:rPr>
              <a:t>пит</a:t>
            </a:r>
            <a:r>
              <a:rPr lang="ru-RU" b="1" dirty="0" smtClean="0">
                <a:solidFill>
                  <a:srgbClr val="0000FF"/>
                </a:solidFill>
              </a:rPr>
              <a:t>атель 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8" name="Picture 2" descr="7A34173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34" y="1071546"/>
            <a:ext cx="2281844" cy="3142211"/>
          </a:xfrm>
        </p:spPr>
      </p:pic>
      <p:pic>
        <p:nvPicPr>
          <p:cNvPr id="1026" name="Picture 2" descr="74C34B8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571612"/>
            <a:ext cx="2143140" cy="305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2016-02-25 11.21.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4000504"/>
            <a:ext cx="3071834" cy="2303876"/>
          </a:xfrm>
          <a:prstGeom prst="roundRect">
            <a:avLst/>
          </a:prstGeom>
          <a:ln w="76200">
            <a:solidFill>
              <a:srgbClr val="000099"/>
            </a:solidFill>
          </a:ln>
        </p:spPr>
      </p:pic>
      <p:pic>
        <p:nvPicPr>
          <p:cNvPr id="13" name="Рисунок 12" descr="2016-02-25 11.24.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4071942"/>
            <a:ext cx="3000396" cy="2303876"/>
          </a:xfrm>
          <a:prstGeom prst="roundRect">
            <a:avLst/>
          </a:prstGeom>
          <a:ln w="76200">
            <a:solidFill>
              <a:srgbClr val="000099"/>
            </a:solidFill>
          </a:ln>
        </p:spPr>
      </p:pic>
      <p:pic>
        <p:nvPicPr>
          <p:cNvPr id="6" name="Рисунок 5" descr="SDC178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1785926"/>
            <a:ext cx="3357586" cy="2518190"/>
          </a:xfrm>
          <a:prstGeom prst="roundRect">
            <a:avLst/>
          </a:prstGeom>
          <a:ln w="76200">
            <a:solidFill>
              <a:srgbClr val="000099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5969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686700" cy="1439850"/>
          </a:xfrm>
        </p:spPr>
        <p:txBody>
          <a:bodyPr>
            <a:noAutofit/>
          </a:bodyPr>
          <a:lstStyle/>
          <a:p>
            <a:pPr algn="l"/>
            <a:r>
              <a:rPr lang="ru-RU" sz="5400" b="1" i="1" dirty="0" smtClean="0">
                <a:solidFill>
                  <a:srgbClr val="C00000"/>
                </a:solidFill>
              </a:rPr>
              <a:t>Лог</a:t>
            </a:r>
            <a:r>
              <a:rPr lang="ru-RU" sz="5400" b="1" i="1" dirty="0" smtClean="0">
                <a:solidFill>
                  <a:srgbClr val="FFC000"/>
                </a:solidFill>
              </a:rPr>
              <a:t>опе</a:t>
            </a:r>
            <a:r>
              <a:rPr lang="ru-RU" sz="5400" b="1" i="1" dirty="0" smtClean="0">
                <a:solidFill>
                  <a:srgbClr val="0000FF"/>
                </a:solidFill>
              </a:rPr>
              <a:t>диче</a:t>
            </a:r>
            <a:r>
              <a:rPr lang="ru-RU" sz="5400" b="1" i="1" dirty="0" smtClean="0">
                <a:solidFill>
                  <a:srgbClr val="008000"/>
                </a:solidFill>
              </a:rPr>
              <a:t>ское</a:t>
            </a:r>
            <a:r>
              <a:rPr lang="ru-RU" sz="5400" b="1" i="1" dirty="0" smtClean="0"/>
              <a:t> </a:t>
            </a:r>
            <a:r>
              <a:rPr lang="ru-RU" sz="5400" b="1" i="1" dirty="0" smtClean="0">
                <a:solidFill>
                  <a:srgbClr val="437D4E"/>
                </a:solidFill>
              </a:rPr>
              <a:t>соп</a:t>
            </a:r>
            <a:r>
              <a:rPr lang="ru-RU" sz="5400" b="1" i="1" dirty="0" smtClean="0">
                <a:solidFill>
                  <a:srgbClr val="FF0000"/>
                </a:solidFill>
              </a:rPr>
              <a:t>ров</a:t>
            </a:r>
            <a:r>
              <a:rPr lang="ru-RU" sz="5400" b="1" i="1" dirty="0" smtClean="0">
                <a:solidFill>
                  <a:srgbClr val="000099"/>
                </a:solidFill>
              </a:rPr>
              <a:t>ожд</a:t>
            </a:r>
            <a:r>
              <a:rPr lang="ru-RU" sz="5400" b="1" i="1" dirty="0" smtClean="0">
                <a:solidFill>
                  <a:srgbClr val="C00000"/>
                </a:solidFill>
              </a:rPr>
              <a:t>ен</a:t>
            </a:r>
            <a:r>
              <a:rPr lang="ru-RU" sz="5400" b="1" i="1" dirty="0" smtClean="0">
                <a:solidFill>
                  <a:srgbClr val="008000"/>
                </a:solidFill>
              </a:rPr>
              <a:t>ие</a:t>
            </a:r>
            <a:endParaRPr lang="ru-RU" sz="5400" b="1" i="1" dirty="0">
              <a:solidFill>
                <a:srgbClr val="008000"/>
              </a:solidFill>
            </a:endParaRPr>
          </a:p>
        </p:txBody>
      </p:sp>
      <p:pic>
        <p:nvPicPr>
          <p:cNvPr id="5" name="Рисунок 4" descr="SDC17613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857224" y="2786058"/>
            <a:ext cx="4143404" cy="3107553"/>
          </a:xfrm>
          <a:prstGeom prst="roundRect">
            <a:avLst/>
          </a:prstGeom>
          <a:ln w="76200">
            <a:solidFill>
              <a:srgbClr val="000099"/>
            </a:solidFill>
          </a:ln>
        </p:spPr>
      </p:pic>
      <p:pic>
        <p:nvPicPr>
          <p:cNvPr id="6" name="Рисунок 5" descr="SDC1760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 rot="5400000">
            <a:off x="5051656" y="2163526"/>
            <a:ext cx="4572032" cy="3102452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 (3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5" y="-4518"/>
            <a:ext cx="9137985" cy="68625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38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SDC16251 (2)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tretch>
            <a:fillRect/>
          </a:stretch>
        </p:blipFill>
        <p:spPr>
          <a:xfrm>
            <a:off x="690533" y="642918"/>
            <a:ext cx="3714776" cy="2786081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8" name="Рисунок 7" descr="18112013419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5000628" y="642918"/>
            <a:ext cx="3714776" cy="2786082"/>
          </a:xfrm>
          <a:prstGeom prst="roundRect">
            <a:avLst/>
          </a:prstGeom>
          <a:ln w="76200">
            <a:solidFill>
              <a:srgbClr val="0000FF"/>
            </a:solidFill>
          </a:ln>
        </p:spPr>
      </p:pic>
      <p:pic>
        <p:nvPicPr>
          <p:cNvPr id="9" name="Рисунок 8" descr="IMG_20151112_094130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tretch>
            <a:fillRect/>
          </a:stretch>
        </p:blipFill>
        <p:spPr>
          <a:xfrm>
            <a:off x="5000628" y="3786190"/>
            <a:ext cx="3714776" cy="2733514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lum bright="6000" contrast="40000"/>
          </a:blip>
          <a:srcRect/>
          <a:stretch>
            <a:fillRect/>
          </a:stretch>
        </p:blipFill>
        <p:spPr bwMode="auto">
          <a:xfrm>
            <a:off x="714348" y="3857628"/>
            <a:ext cx="3714776" cy="2714644"/>
          </a:xfrm>
          <a:prstGeom prst="roundRect">
            <a:avLst/>
          </a:prstGeom>
          <a:noFill/>
          <a:ln w="76200" algn="in">
            <a:solidFill>
              <a:srgbClr val="00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87</Words>
  <PresentationFormat>Экран (4:3)</PresentationFormat>
  <Paragraphs>37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МДОУ  «Детский сад комбинированного вида №1» г. Свирск </vt:lpstr>
      <vt:lpstr>Наша логопедическая группа        - дети с ФФН с сохранным интеллектом;  - дети с ОНР 2, 3 уровня с сохранным интеллектом;  - дети с ОНР, сочетающееся с задержкой интеллектуального развития; - ребёнок с умственной отсталостью (средняя тяжесть).  </vt:lpstr>
      <vt:lpstr> Каждый ребёнок, несмотря на ограничения по здоровью, должен иметь возможность посещать детский сад и быть включённым в группу сверстников.  Организовать взаимодействие так, чтобы «особые» дети не чувствовали  себя исключёнными из общения – задача всех участников воспитательных, образовательных отношений.</vt:lpstr>
      <vt:lpstr>               Роль воспитателя в   адаптации детей с ОВЗ                                                                                                                                                   1. Создание в группе благоприятной обстановки (без разделения детей на группы по здоровью)                                                                          2.Передача особому ребёнку социального опыта.   3.  Проведение дополнительной работы с родителями.   </vt:lpstr>
      <vt:lpstr>Слайд 5</vt:lpstr>
      <vt:lpstr>Слайд 6</vt:lpstr>
      <vt:lpstr>Взаимодействие: логопед, воспитатель </vt:lpstr>
      <vt:lpstr>Логопедическое сопровождение</vt:lpstr>
      <vt:lpstr>           </vt:lpstr>
      <vt:lpstr>Друг всегда поможет! Деятельность парами учит детей с сохранным интеллектом  деликатности, способности чувствовать  трудность и потребность более слабого, терпимость, способность помочь. А в ребёнка с ОВЗ вселяет уверенность!</vt:lpstr>
      <vt:lpstr>Звёздный час!</vt:lpstr>
      <vt:lpstr>Игра важнее, чем занятия</vt:lpstr>
      <vt:lpstr>             Театрализованная                          деятельность развивает: -речь детей -коммуникативные навыки; -интерес к другим детям; -эмоциональную сферу; -активность детей; -психические процессы.  </vt:lpstr>
      <vt:lpstr>Слайд 14</vt:lpstr>
      <vt:lpstr>Музыкальная деятельность -вызывает у ребёнка положительные эмоции; -развивает творческие способности; -создаёт успокаивающее воздействие на организм; -формирует коммуникативные функций  во взаимодействии с другими детьми</vt:lpstr>
      <vt:lpstr>Психологическая помощь Даже самый опытный воспитатель или логопед не заменит психолога. Его роль в социальной адаптации детей огромна.</vt:lpstr>
      <vt:lpstr>         Физическая культура Инструктор по физической культуре: -осуществляет укрепление здоровья детей; -совершенствует психомоторные  функции;                                    -вселяет в душу ребёнка уверенность                                   в свои силы.  </vt:lpstr>
      <vt:lpstr>Копилка успехов Дети любят, когда их хвалят, а дети с нарушениями в развитии особенно. В нашей группе оцениваются даже минимальные успехи.</vt:lpstr>
      <vt:lpstr> Родители – наши помощники        Родители надеются, что их дети найдут друзей  среди сверстников, научатся                           правилам поведения                                                              в коллективе</vt:lpstr>
      <vt:lpstr> -родительские собрания; -занятия с участием родителей; -индивидуальные консультации; -мастер-классы; -чаепития; -посещение и участие в праздниках;  -персональные выставки; -дни рождения детей.</vt:lpstr>
      <vt:lpstr>Игра без ограничений</vt:lpstr>
      <vt:lpstr>Обучение без ограничений</vt:lpstr>
      <vt:lpstr>Увлечение без ограничений</vt:lpstr>
      <vt:lpstr>Физкультура  без ограничений</vt:lpstr>
      <vt:lpstr>Дружба без ограничений</vt:lpstr>
      <vt:lpstr>Детство без ограничений</vt:lpstr>
      <vt:lpstr> Мы вместе!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«Детский сад комбинированного вида №1</dc:title>
  <dc:creator>samsung</dc:creator>
  <cp:lastModifiedBy>samsung</cp:lastModifiedBy>
  <cp:revision>234</cp:revision>
  <dcterms:created xsi:type="dcterms:W3CDTF">2016-02-06T03:17:15Z</dcterms:created>
  <dcterms:modified xsi:type="dcterms:W3CDTF">2016-04-20T10:51:57Z</dcterms:modified>
</cp:coreProperties>
</file>